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61" r:id="rId6"/>
  </p:sldIdLst>
  <p:sldSz cx="9144000" cy="6858000" type="screen4x3"/>
  <p:notesSz cx="6797675" cy="9866313"/>
  <p:defaultTextStyle>
    <a:defPPr>
      <a:defRPr lang="pl-PL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25" autoAdjust="0"/>
  </p:normalViewPr>
  <p:slideViewPr>
    <p:cSldViewPr>
      <p:cViewPr varScale="1">
        <p:scale>
          <a:sx n="85" d="100"/>
          <a:sy n="85" d="100"/>
        </p:scale>
        <p:origin x="11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305E-7579-43FB-B855-A4318070DD3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22E-A4AB-40A1-B7F5-8805C8CAF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92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305E-7579-43FB-B855-A4318070DD3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22E-A4AB-40A1-B7F5-8805C8CAF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0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305E-7579-43FB-B855-A4318070DD3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22E-A4AB-40A1-B7F5-8805C8CAF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796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305E-7579-43FB-B855-A4318070DD3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22E-A4AB-40A1-B7F5-8805C8CAF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83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305E-7579-43FB-B855-A4318070DD3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22E-A4AB-40A1-B7F5-8805C8CAF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75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305E-7579-43FB-B855-A4318070DD3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22E-A4AB-40A1-B7F5-8805C8CAF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37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305E-7579-43FB-B855-A4318070DD3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22E-A4AB-40A1-B7F5-8805C8CAF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28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305E-7579-43FB-B855-A4318070DD3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22E-A4AB-40A1-B7F5-8805C8CAF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14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305E-7579-43FB-B855-A4318070DD3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22E-A4AB-40A1-B7F5-8805C8CAF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63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305E-7579-43FB-B855-A4318070DD3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22E-A4AB-40A1-B7F5-8805C8CAF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47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305E-7579-43FB-B855-A4318070DD3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22E-A4AB-40A1-B7F5-8805C8CAF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24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305E-7579-43FB-B855-A4318070DD3D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F22E-A4AB-40A1-B7F5-8805C8CAF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60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3B99FC7-8BC3-40A8-B507-6B3C5E913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2"/>
            <a:ext cx="2403992" cy="1181963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85" y="300822"/>
            <a:ext cx="2836633" cy="106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6649" y="2132856"/>
            <a:ext cx="9180273" cy="3935906"/>
          </a:xfrm>
          <a:prstGeom prst="rect">
            <a:avLst/>
          </a:prstGeom>
        </p:spPr>
        <p:txBody>
          <a:bodyPr vert="horz" lIns="77925" tIns="38963" rIns="77925" bIns="38963" rtlCol="0" anchor="t">
            <a:norm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b="1" i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 Opolskiego Oddziału PZITB oraz OPL OIIB </a:t>
            </a:r>
            <a:br>
              <a:rPr lang="pl-PL" sz="2200" b="1" i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i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nagrodę  im. prof. dr hab. inż. Oswalda Matei </a:t>
            </a:r>
            <a:br>
              <a:rPr lang="pl-PL" sz="2200" b="1" i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i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rok 2022</a:t>
            </a:r>
            <a:endParaRPr lang="pl-PL" sz="2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277068" y="3429000"/>
            <a:ext cx="6657209" cy="596779"/>
          </a:xfrm>
        </p:spPr>
        <p:txBody>
          <a:bodyPr anchor="t">
            <a:normAutofit fontScale="90000"/>
          </a:bodyPr>
          <a:lstStyle/>
          <a:p>
            <a:pPr algn="l"/>
            <a:r>
              <a:rPr lang="pl-PL" sz="2200" b="1" i="1" dirty="0">
                <a:solidFill>
                  <a:srgbClr val="002060"/>
                </a:solidFill>
              </a:rPr>
              <a:t>Idea konkursu:</a:t>
            </a:r>
            <a:br>
              <a:rPr lang="pl-PL" sz="2200" b="1" i="1" dirty="0">
                <a:solidFill>
                  <a:srgbClr val="002060"/>
                </a:solidFill>
              </a:rPr>
            </a:br>
            <a:r>
              <a:rPr lang="pl-PL" sz="2700" b="1" i="1" dirty="0">
                <a:solidFill>
                  <a:srgbClr val="002060"/>
                </a:solidFill>
              </a:rPr>
              <a:t> </a:t>
            </a:r>
            <a:br>
              <a:rPr lang="pl-PL" sz="2700" b="1" i="1" dirty="0">
                <a:solidFill>
                  <a:srgbClr val="002060"/>
                </a:solidFill>
              </a:rPr>
            </a:br>
            <a:endParaRPr lang="pl-PL" sz="2700" b="1" i="1" dirty="0">
              <a:solidFill>
                <a:srgbClr val="00206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79812" y="3948150"/>
            <a:ext cx="6520359" cy="243317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43516" indent="-243516">
              <a:buFont typeface="Wingdings" panose="05000000000000000000" pitchFamily="2" charset="2"/>
              <a:buChar char="§"/>
            </a:pPr>
            <a:r>
              <a:rPr lang="pl-PL" sz="1700" dirty="0"/>
              <a:t>Uczczenie pamięci Profesora Oswalda </a:t>
            </a:r>
            <a:r>
              <a:rPr lang="pl-PL" sz="1700" dirty="0" err="1"/>
              <a:t>Matei</a:t>
            </a:r>
            <a:r>
              <a:rPr lang="pl-PL" sz="1700" dirty="0"/>
              <a:t> – wybitnego naukowca, inżyniera, przyjaciela młodzieży, współtwórcy i Rektora Politechniki Opolskiej.</a:t>
            </a:r>
          </a:p>
          <a:p>
            <a:pPr marL="243516" indent="-243516">
              <a:buFont typeface="Wingdings" panose="05000000000000000000" pitchFamily="2" charset="2"/>
              <a:buChar char="§"/>
            </a:pPr>
            <a:r>
              <a:rPr lang="pl-PL" sz="1700" dirty="0"/>
              <a:t>Konkurs dla absolwentów Wydziału Budownictwa i Architektury  Politechniki Opolskiej na najlepsze prace dyplomowe w dyscyplinie inżynierii lądowej, promujący ich twórców na początku kariery zawodowej.</a:t>
            </a:r>
          </a:p>
          <a:p>
            <a:pPr marL="243516" indent="-243516">
              <a:buFont typeface="Wingdings" panose="05000000000000000000" pitchFamily="2" charset="2"/>
              <a:buChar char="§"/>
            </a:pPr>
            <a:r>
              <a:rPr lang="pl-PL" sz="1700" dirty="0"/>
              <a:t>Komisja konkursowa złożona z przedstawicieli świata nauki i praktyki. </a:t>
            </a:r>
          </a:p>
          <a:p>
            <a:pPr marL="243516" indent="-243516">
              <a:buFont typeface="Wingdings" panose="05000000000000000000" pitchFamily="2" charset="2"/>
              <a:buChar char="§"/>
            </a:pPr>
            <a:r>
              <a:rPr lang="pl-PL" sz="1700" dirty="0"/>
              <a:t>Integracja środowiska inżynierów budowlanych w naszym regionie.   </a:t>
            </a:r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50" y="3463623"/>
            <a:ext cx="1867465" cy="291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srgbClr val="00206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3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3B99FC7-8BC3-40A8-B507-6B3C5E913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2"/>
            <a:ext cx="2403992" cy="1181963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85" y="300822"/>
            <a:ext cx="2836633" cy="106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6649" y="2132856"/>
            <a:ext cx="9180273" cy="3935906"/>
          </a:xfrm>
          <a:prstGeom prst="rect">
            <a:avLst/>
          </a:prstGeom>
        </p:spPr>
        <p:txBody>
          <a:bodyPr vert="horz" lIns="77925" tIns="38963" rIns="77925" bIns="38963" rtlCol="0" anchor="t">
            <a:norm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b="1" i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 Opolskiego Oddziału PZITB oraz OPL OIIB </a:t>
            </a:r>
            <a:br>
              <a:rPr lang="pl-PL" sz="2200" b="1" i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i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nagrodę  im. prof. dr hab. inż. Oswalda Matei </a:t>
            </a:r>
            <a:br>
              <a:rPr lang="pl-PL" sz="2200" b="1" i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i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rok 2022</a:t>
            </a:r>
            <a:endParaRPr lang="pl-PL" sz="2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251523" y="3717031"/>
            <a:ext cx="6657209" cy="596779"/>
          </a:xfrm>
        </p:spPr>
        <p:txBody>
          <a:bodyPr anchor="t">
            <a:normAutofit fontScale="90000"/>
          </a:bodyPr>
          <a:lstStyle/>
          <a:p>
            <a:pPr algn="l"/>
            <a:r>
              <a:rPr lang="pl-PL" sz="2200" b="1" i="1" dirty="0">
                <a:solidFill>
                  <a:srgbClr val="002060"/>
                </a:solidFill>
              </a:rPr>
              <a:t>Komisja konkursowa w składzie:</a:t>
            </a:r>
            <a:br>
              <a:rPr lang="pl-PL" sz="2200" b="1" i="1" dirty="0">
                <a:solidFill>
                  <a:srgbClr val="002060"/>
                </a:solidFill>
              </a:rPr>
            </a:br>
            <a:r>
              <a:rPr lang="pl-PL" sz="2700" b="1" i="1" dirty="0">
                <a:solidFill>
                  <a:srgbClr val="002060"/>
                </a:solidFill>
              </a:rPr>
              <a:t> </a:t>
            </a:r>
            <a:br>
              <a:rPr lang="pl-PL" sz="2700" b="1" i="1" dirty="0">
                <a:solidFill>
                  <a:srgbClr val="002060"/>
                </a:solidFill>
              </a:rPr>
            </a:br>
            <a:endParaRPr lang="pl-PL" sz="2700" b="1" i="1" dirty="0">
              <a:solidFill>
                <a:srgbClr val="00206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91939" y="4100809"/>
            <a:ext cx="8493086" cy="163295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43516" indent="-243516">
              <a:buFont typeface="Wingdings" panose="05000000000000000000" pitchFamily="2" charset="2"/>
              <a:buChar char="§"/>
            </a:pPr>
            <a:r>
              <a:rPr lang="pl-PL" sz="1700" dirty="0"/>
              <a:t>dr hab. inż. Zbigniew Perkowski, prof. uczelni – przewodniczący </a:t>
            </a:r>
            <a:r>
              <a:rPr lang="pl-PL" sz="1800" dirty="0"/>
              <a:t>KN PZITB O/Opole</a:t>
            </a:r>
            <a:endParaRPr lang="pl-PL" sz="1700" dirty="0"/>
          </a:p>
          <a:p>
            <a:pPr marL="243516" indent="-243516">
              <a:buFont typeface="Wingdings" panose="05000000000000000000" pitchFamily="2" charset="2"/>
              <a:buChar char="§"/>
            </a:pPr>
            <a:r>
              <a:rPr lang="pl-PL" sz="1700" dirty="0"/>
              <a:t>dr hab. inż. Dariusz Bajno, prof. uczelni  - przedstawiciel ZO PZITB</a:t>
            </a:r>
          </a:p>
          <a:p>
            <a:pPr marL="243516" indent="-243516">
              <a:buFont typeface="Wingdings" panose="05000000000000000000" pitchFamily="2" charset="2"/>
              <a:buChar char="§"/>
            </a:pPr>
            <a:r>
              <a:rPr lang="pl-PL" sz="1700" dirty="0"/>
              <a:t>inż. Andrzej Zwierzchlejski- przedstawiciel ZO PZITB</a:t>
            </a:r>
          </a:p>
          <a:p>
            <a:pPr marL="243516" indent="-243516">
              <a:buFont typeface="Wingdings" panose="05000000000000000000" pitchFamily="2" charset="2"/>
              <a:buChar char="§"/>
            </a:pPr>
            <a:r>
              <a:rPr lang="pl-PL" sz="1700" dirty="0"/>
              <a:t>inż. Zbigniew Pastuszka  - przedstawiciel OPL OIIB</a:t>
            </a:r>
          </a:p>
          <a:p>
            <a:pPr marL="243516" indent="-243516">
              <a:buFont typeface="Wingdings" panose="05000000000000000000" pitchFamily="2" charset="2"/>
              <a:buChar char="§"/>
            </a:pPr>
            <a:r>
              <a:rPr lang="pl-PL" sz="1700" dirty="0"/>
              <a:t>inż. Andrzej Horak – przedstawiciel OPL OIIB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59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3B99FC7-8BC3-40A8-B507-6B3C5E913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2"/>
            <a:ext cx="2403992" cy="1181963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85" y="300822"/>
            <a:ext cx="2836633" cy="106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371F173F-D951-4685-9830-A80CE228F371}"/>
              </a:ext>
            </a:extLst>
          </p:cNvPr>
          <p:cNvSpPr txBox="1">
            <a:spLocks/>
          </p:cNvSpPr>
          <p:nvPr/>
        </p:nvSpPr>
        <p:spPr>
          <a:xfrm>
            <a:off x="1619673" y="852418"/>
            <a:ext cx="5726650" cy="1040856"/>
          </a:xfrm>
          <a:prstGeom prst="rect">
            <a:avLst/>
          </a:prstGeom>
        </p:spPr>
        <p:txBody>
          <a:bodyPr vert="horz" lIns="77925" tIns="38963" rIns="77925" bIns="38963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br>
              <a:rPr lang="pl-PL" sz="5100" b="1" i="1" dirty="0">
                <a:solidFill>
                  <a:srgbClr val="002060"/>
                </a:solidFill>
              </a:rPr>
            </a:br>
            <a:br>
              <a:rPr lang="pl-PL" sz="5100" b="1" i="1" dirty="0">
                <a:solidFill>
                  <a:srgbClr val="002060"/>
                </a:solidFill>
              </a:rPr>
            </a:br>
            <a:r>
              <a:rPr lang="pl-PL" sz="6300" b="1" i="1" dirty="0">
                <a:solidFill>
                  <a:srgbClr val="002060"/>
                </a:solidFill>
              </a:rPr>
              <a:t> Kategoria: </a:t>
            </a:r>
            <a:r>
              <a:rPr lang="pl-PL" sz="6300" b="1" i="1" u="sng" dirty="0">
                <a:solidFill>
                  <a:srgbClr val="CC0000"/>
                </a:solidFill>
              </a:rPr>
              <a:t>prace inżynierskie  </a:t>
            </a:r>
            <a:br>
              <a:rPr lang="pl-PL" sz="6300" b="1" i="1" dirty="0">
                <a:solidFill>
                  <a:srgbClr val="002060"/>
                </a:solidFill>
              </a:rPr>
            </a:br>
            <a:r>
              <a:rPr lang="pl-PL" sz="6300" i="1" dirty="0">
                <a:solidFill>
                  <a:srgbClr val="002060"/>
                </a:solidFill>
              </a:rPr>
              <a:t>obronione na studiach i stopnia  </a:t>
            </a:r>
            <a:br>
              <a:rPr lang="pl-PL" sz="6300" i="1" dirty="0">
                <a:solidFill>
                  <a:srgbClr val="002060"/>
                </a:solidFill>
              </a:rPr>
            </a:br>
            <a:r>
              <a:rPr lang="pl-PL" sz="6300" i="1" dirty="0">
                <a:solidFill>
                  <a:srgbClr val="002060"/>
                </a:solidFill>
              </a:rPr>
              <a:t>      Wydziału budownictwa i architektury po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915816" y="2500406"/>
            <a:ext cx="6048672" cy="67885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pl-PL" sz="2000" b="1" dirty="0">
                <a:solidFill>
                  <a:srgbClr val="CC0000"/>
                </a:solidFill>
              </a:rPr>
              <a:t>I miejsce, statuetka i dyplom:  </a:t>
            </a:r>
            <a:r>
              <a:rPr lang="pl-PL" sz="2000" b="1" i="1" dirty="0">
                <a:solidFill>
                  <a:srgbClr val="00B050"/>
                </a:solidFill>
              </a:rPr>
              <a:t>inż. </a:t>
            </a:r>
            <a:r>
              <a:rPr lang="pl-PL" sz="2000" b="1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Rafał </a:t>
            </a:r>
            <a:r>
              <a:rPr lang="pl-PL" sz="2000" b="1" i="1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Szerszeński</a:t>
            </a:r>
            <a:endParaRPr lang="pl-PL" sz="2000" b="1" i="1" dirty="0">
              <a:solidFill>
                <a:srgbClr val="00B050"/>
              </a:solidFill>
            </a:endParaRPr>
          </a:p>
          <a:p>
            <a:endParaRPr lang="pl-PL" sz="1900" b="1" dirty="0">
              <a:solidFill>
                <a:srgbClr val="FF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915816" y="3000687"/>
            <a:ext cx="8605580" cy="126362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pl-PL" sz="2000" b="1" dirty="0"/>
              <a:t>Temat pracy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koncepcyjny ronda turbinowego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zlokalizowanego na węźle ulicy Niemodlińskiej w Opolu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000" b="1" dirty="0"/>
              <a:t>romotor:</a:t>
            </a:r>
            <a:r>
              <a:rPr lang="pl-PL" sz="2000" dirty="0"/>
              <a:t> </a:t>
            </a:r>
            <a:r>
              <a:rPr lang="pl-P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inż. Marcin Tatara</a:t>
            </a:r>
            <a:endParaRPr lang="pl-PL" sz="2000" b="1" dirty="0"/>
          </a:p>
          <a:p>
            <a:endParaRPr lang="pl-PL" sz="1700" dirty="0"/>
          </a:p>
        </p:txBody>
      </p:sp>
      <p:cxnSp>
        <p:nvCxnSpPr>
          <p:cNvPr id="20" name="Łącznik prostoliniowy 19"/>
          <p:cNvCxnSpPr>
            <a:cxnSpLocks/>
          </p:cNvCxnSpPr>
          <p:nvPr/>
        </p:nvCxnSpPr>
        <p:spPr>
          <a:xfrm>
            <a:off x="298340" y="4291745"/>
            <a:ext cx="85956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8ED3FC6-ABCD-6EAC-B72B-CF357B7AC501}"/>
              </a:ext>
            </a:extLst>
          </p:cNvPr>
          <p:cNvSpPr txBox="1"/>
          <p:nvPr/>
        </p:nvSpPr>
        <p:spPr>
          <a:xfrm>
            <a:off x="401224" y="5207170"/>
            <a:ext cx="8995312" cy="157140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pl-PL" sz="2000" b="1" dirty="0"/>
              <a:t>Temat pracy: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Wpływ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nanododatków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hydrofilowych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i hydrofobowych na właściwości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zapraw cementowych</a:t>
            </a:r>
            <a:br>
              <a:rPr lang="pl-PL" sz="2000" b="1" dirty="0"/>
            </a:br>
            <a:r>
              <a:rPr lang="pl-PL" sz="2000" b="1" dirty="0"/>
              <a:t>Promotor:</a:t>
            </a:r>
            <a:r>
              <a:rPr lang="pl-PL" sz="2000" dirty="0"/>
              <a:t> </a:t>
            </a:r>
            <a:r>
              <a:rPr lang="pl-PL" sz="2000" b="1" dirty="0"/>
              <a:t>dr hab. Elżbieta Janowska-</a:t>
            </a:r>
            <a:r>
              <a:rPr lang="pl-PL" sz="2000" b="1" dirty="0" err="1"/>
              <a:t>Renkas</a:t>
            </a:r>
            <a:r>
              <a:rPr lang="pl-PL" sz="2000" b="1" dirty="0"/>
              <a:t>, prof. uczelni</a:t>
            </a:r>
          </a:p>
          <a:p>
            <a:endParaRPr lang="pl-PL" sz="17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EDDFE83-8F4D-0480-72AE-1BC7A9744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612" y="4467589"/>
            <a:ext cx="1726177" cy="222027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C04C6E8-ABCC-F78B-D4B2-6292A120F346}"/>
              </a:ext>
            </a:extLst>
          </p:cNvPr>
          <p:cNvSpPr txBox="1"/>
          <p:nvPr/>
        </p:nvSpPr>
        <p:spPr>
          <a:xfrm>
            <a:off x="411757" y="4692363"/>
            <a:ext cx="6048672" cy="67885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pl-PL" sz="2000" b="1" dirty="0">
                <a:solidFill>
                  <a:srgbClr val="CC0000"/>
                </a:solidFill>
              </a:rPr>
              <a:t>II miejsce i dyplom:  </a:t>
            </a:r>
            <a:r>
              <a:rPr lang="pl-PL" sz="2000" b="1" dirty="0">
                <a:solidFill>
                  <a:srgbClr val="00B050"/>
                </a:solidFill>
              </a:rPr>
              <a:t>inż. </a:t>
            </a:r>
            <a:r>
              <a:rPr lang="pl-PL" sz="2000" b="1" i="1" dirty="0">
                <a:solidFill>
                  <a:srgbClr val="00B050"/>
                </a:solidFill>
              </a:rPr>
              <a:t>Bartłomiej Pazera</a:t>
            </a:r>
          </a:p>
          <a:p>
            <a:endParaRPr lang="pl-PL" sz="1900" b="1" dirty="0">
              <a:solidFill>
                <a:srgbClr val="FF0000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38F225A-607D-434E-34C7-827A3ED8E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525219"/>
            <a:ext cx="1853163" cy="24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3B99FC7-8BC3-40A8-B507-6B3C5E913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2"/>
            <a:ext cx="2403992" cy="1181963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85" y="300822"/>
            <a:ext cx="2836633" cy="106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371F173F-D951-4685-9830-A80CE228F371}"/>
              </a:ext>
            </a:extLst>
          </p:cNvPr>
          <p:cNvSpPr txBox="1">
            <a:spLocks/>
          </p:cNvSpPr>
          <p:nvPr/>
        </p:nvSpPr>
        <p:spPr>
          <a:xfrm>
            <a:off x="1619673" y="852418"/>
            <a:ext cx="5726650" cy="1040856"/>
          </a:xfrm>
          <a:prstGeom prst="rect">
            <a:avLst/>
          </a:prstGeom>
        </p:spPr>
        <p:txBody>
          <a:bodyPr vert="horz" lIns="77925" tIns="38963" rIns="77925" bIns="38963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br>
              <a:rPr lang="pl-PL" sz="5100" b="1" i="1" dirty="0">
                <a:solidFill>
                  <a:srgbClr val="002060"/>
                </a:solidFill>
              </a:rPr>
            </a:br>
            <a:br>
              <a:rPr lang="pl-PL" sz="5100" b="1" i="1" dirty="0">
                <a:solidFill>
                  <a:srgbClr val="002060"/>
                </a:solidFill>
              </a:rPr>
            </a:br>
            <a:r>
              <a:rPr lang="pl-PL" sz="6300" b="1" i="1" dirty="0">
                <a:solidFill>
                  <a:srgbClr val="002060"/>
                </a:solidFill>
              </a:rPr>
              <a:t> Kategoria: </a:t>
            </a:r>
            <a:r>
              <a:rPr lang="pl-PL" sz="6300" b="1" i="1" u="sng" dirty="0">
                <a:solidFill>
                  <a:srgbClr val="CC0000"/>
                </a:solidFill>
              </a:rPr>
              <a:t>prace magisterskie  </a:t>
            </a:r>
            <a:br>
              <a:rPr lang="pl-PL" sz="6300" b="1" i="1" dirty="0">
                <a:solidFill>
                  <a:srgbClr val="002060"/>
                </a:solidFill>
              </a:rPr>
            </a:br>
            <a:r>
              <a:rPr lang="pl-PL" sz="6300" i="1" dirty="0">
                <a:solidFill>
                  <a:srgbClr val="002060"/>
                </a:solidFill>
              </a:rPr>
              <a:t>obronione na studiach </a:t>
            </a:r>
            <a:r>
              <a:rPr lang="pl-PL" sz="6300" i="1" dirty="0" err="1">
                <a:solidFill>
                  <a:srgbClr val="002060"/>
                </a:solidFill>
              </a:rPr>
              <a:t>iI</a:t>
            </a:r>
            <a:r>
              <a:rPr lang="pl-PL" sz="6300" i="1" dirty="0">
                <a:solidFill>
                  <a:srgbClr val="002060"/>
                </a:solidFill>
              </a:rPr>
              <a:t> stopnia  </a:t>
            </a:r>
            <a:br>
              <a:rPr lang="pl-PL" sz="6300" i="1" dirty="0">
                <a:solidFill>
                  <a:srgbClr val="002060"/>
                </a:solidFill>
              </a:rPr>
            </a:br>
            <a:r>
              <a:rPr lang="pl-PL" sz="6300" i="1" dirty="0">
                <a:solidFill>
                  <a:srgbClr val="002060"/>
                </a:solidFill>
              </a:rPr>
              <a:t>      Wydziału budownictwa i architektury po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635478" y="2270408"/>
            <a:ext cx="5726649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pl-PL" sz="2000" b="1" dirty="0">
                <a:solidFill>
                  <a:srgbClr val="CC0000"/>
                </a:solidFill>
              </a:rPr>
              <a:t>I miejsce, statuetka  i dyplom:  </a:t>
            </a:r>
            <a:r>
              <a:rPr lang="pl-PL" sz="2000" b="1" i="1" dirty="0">
                <a:solidFill>
                  <a:srgbClr val="00B050"/>
                </a:solidFill>
              </a:rPr>
              <a:t>mgr inż. </a:t>
            </a:r>
            <a:r>
              <a:rPr lang="pl-PL" sz="20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Michał Pytel</a:t>
            </a:r>
            <a:endParaRPr lang="pl-PL" sz="2000" b="1" i="1" dirty="0">
              <a:solidFill>
                <a:srgbClr val="00B050"/>
              </a:solidFill>
            </a:endParaRPr>
          </a:p>
          <a:p>
            <a:endParaRPr lang="pl-PL" sz="2000" b="1" dirty="0">
              <a:solidFill>
                <a:srgbClr val="00206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601377" y="2815718"/>
            <a:ext cx="10094582" cy="126362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pl-PL" sz="2000" b="1" dirty="0"/>
              <a:t>Temat pracy: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koncepcyjny nowego mostu drogowego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ciągu drogi gminnej przez rzekę Prudnik w Prudniku</a:t>
            </a:r>
            <a:endParaRPr lang="pl-PL" sz="2000" b="1" dirty="0"/>
          </a:p>
          <a:p>
            <a:r>
              <a:rPr lang="pl-PL" sz="2000" b="1" dirty="0"/>
              <a:t>Promotor:</a:t>
            </a:r>
            <a:r>
              <a:rPr lang="pl-PL" sz="2000" dirty="0"/>
              <a:t> </a:t>
            </a:r>
            <a:r>
              <a:rPr lang="pl-PL" sz="2000" b="1" dirty="0"/>
              <a:t>dr inż. Marcin Tatara</a:t>
            </a:r>
          </a:p>
          <a:p>
            <a:endParaRPr lang="pl-PL" sz="1700" dirty="0"/>
          </a:p>
        </p:txBody>
      </p:sp>
      <p:cxnSp>
        <p:nvCxnSpPr>
          <p:cNvPr id="12" name="Łącznik prostoliniowy 19">
            <a:extLst>
              <a:ext uri="{FF2B5EF4-FFF2-40B4-BE49-F238E27FC236}">
                <a16:creationId xmlns:a16="http://schemas.microsoft.com/office/drawing/2014/main" id="{226FE925-7431-9AC9-56C8-BDED304B762F}"/>
              </a:ext>
            </a:extLst>
          </p:cNvPr>
          <p:cNvCxnSpPr>
            <a:cxnSpLocks/>
          </p:cNvCxnSpPr>
          <p:nvPr/>
        </p:nvCxnSpPr>
        <p:spPr>
          <a:xfrm>
            <a:off x="298340" y="4089677"/>
            <a:ext cx="85956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20CB654-095E-7F4C-367B-50AE62BA27E9}"/>
              </a:ext>
            </a:extLst>
          </p:cNvPr>
          <p:cNvSpPr txBox="1"/>
          <p:nvPr/>
        </p:nvSpPr>
        <p:spPr>
          <a:xfrm>
            <a:off x="330459" y="4746839"/>
            <a:ext cx="85956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C0000"/>
                </a:solidFill>
              </a:rPr>
              <a:t>II miejsce i dyplom:  </a:t>
            </a:r>
            <a:r>
              <a:rPr lang="pl-PL" sz="2000" b="1" i="1" dirty="0">
                <a:solidFill>
                  <a:srgbClr val="00B050"/>
                </a:solidFill>
              </a:rPr>
              <a:t>mgr inż. </a:t>
            </a:r>
            <a:r>
              <a:rPr lang="pl-PL" sz="20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Adriana Janda</a:t>
            </a:r>
            <a:br>
              <a:rPr lang="pl-PL" sz="2000" b="1" i="1" dirty="0">
                <a:solidFill>
                  <a:srgbClr val="00B050"/>
                </a:solidFill>
              </a:rPr>
            </a:br>
            <a:r>
              <a:rPr lang="pl-PL" sz="2000" b="1" dirty="0"/>
              <a:t>Temat pracy: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Studium projektowe z analizą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zagadnienia własnego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kopuł geodezyjnych</a:t>
            </a:r>
            <a:endParaRPr lang="pl-PL" sz="2000" b="1" dirty="0"/>
          </a:p>
          <a:p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000" b="1" dirty="0"/>
              <a:t>romotor: </a:t>
            </a:r>
            <a:r>
              <a:rPr lang="pl-P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inż. Dominika </a:t>
            </a:r>
            <a:r>
              <a:rPr lang="pl-PL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Bysiec</a:t>
            </a:r>
            <a:endParaRPr lang="pl-PL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2000" b="1" i="1" dirty="0">
              <a:solidFill>
                <a:srgbClr val="00B05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B67812A-F041-1D9A-0CCD-2BA149868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53" y="1681876"/>
            <a:ext cx="1793528" cy="207405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0957AD7-856B-F5F2-8227-862D83BCB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4350174"/>
            <a:ext cx="1816179" cy="220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6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3B99FC7-8BC3-40A8-B507-6B3C5E913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2"/>
            <a:ext cx="2403992" cy="1181963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85" y="300822"/>
            <a:ext cx="2836633" cy="106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371F173F-D951-4685-9830-A80CE228F371}"/>
              </a:ext>
            </a:extLst>
          </p:cNvPr>
          <p:cNvSpPr txBox="1">
            <a:spLocks/>
          </p:cNvSpPr>
          <p:nvPr/>
        </p:nvSpPr>
        <p:spPr>
          <a:xfrm>
            <a:off x="1619673" y="852418"/>
            <a:ext cx="5726650" cy="1040856"/>
          </a:xfrm>
          <a:prstGeom prst="rect">
            <a:avLst/>
          </a:prstGeom>
        </p:spPr>
        <p:txBody>
          <a:bodyPr vert="horz" lIns="77925" tIns="38963" rIns="77925" bIns="38963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br>
              <a:rPr lang="pl-PL" sz="5100" b="1" i="1" dirty="0">
                <a:solidFill>
                  <a:srgbClr val="002060"/>
                </a:solidFill>
              </a:rPr>
            </a:br>
            <a:br>
              <a:rPr lang="pl-PL" sz="5100" b="1" i="1" dirty="0">
                <a:solidFill>
                  <a:srgbClr val="002060"/>
                </a:solidFill>
              </a:rPr>
            </a:br>
            <a:r>
              <a:rPr lang="pl-PL" sz="6300" b="1" i="1" dirty="0">
                <a:solidFill>
                  <a:srgbClr val="002060"/>
                </a:solidFill>
              </a:rPr>
              <a:t> Kategoria: </a:t>
            </a:r>
            <a:r>
              <a:rPr lang="pl-PL" sz="6300" b="1" i="1" u="sng" dirty="0">
                <a:solidFill>
                  <a:srgbClr val="CC0000"/>
                </a:solidFill>
              </a:rPr>
              <a:t>prace magisterskie  </a:t>
            </a:r>
            <a:br>
              <a:rPr lang="pl-PL" sz="6300" b="1" i="1" dirty="0">
                <a:solidFill>
                  <a:srgbClr val="002060"/>
                </a:solidFill>
              </a:rPr>
            </a:br>
            <a:r>
              <a:rPr lang="pl-PL" sz="6300" i="1" dirty="0">
                <a:solidFill>
                  <a:srgbClr val="002060"/>
                </a:solidFill>
              </a:rPr>
              <a:t>obronione na studiach </a:t>
            </a:r>
            <a:r>
              <a:rPr lang="pl-PL" sz="6300" i="1" dirty="0" err="1">
                <a:solidFill>
                  <a:srgbClr val="002060"/>
                </a:solidFill>
              </a:rPr>
              <a:t>iI</a:t>
            </a:r>
            <a:r>
              <a:rPr lang="pl-PL" sz="6300" i="1" dirty="0">
                <a:solidFill>
                  <a:srgbClr val="002060"/>
                </a:solidFill>
              </a:rPr>
              <a:t> stopnia  </a:t>
            </a:r>
            <a:br>
              <a:rPr lang="pl-PL" sz="6300" i="1" dirty="0">
                <a:solidFill>
                  <a:srgbClr val="002060"/>
                </a:solidFill>
              </a:rPr>
            </a:br>
            <a:r>
              <a:rPr lang="pl-PL" sz="6300" i="1" dirty="0">
                <a:solidFill>
                  <a:srgbClr val="002060"/>
                </a:solidFill>
              </a:rPr>
              <a:t>      Wydziału budownictwa i architektury po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635479" y="2270408"/>
            <a:ext cx="5580844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pl-PL" sz="2000" b="1" dirty="0">
                <a:solidFill>
                  <a:srgbClr val="CC0000"/>
                </a:solidFill>
              </a:rPr>
              <a:t>III miejsce i dyplom:  </a:t>
            </a:r>
            <a:r>
              <a:rPr lang="pl-PL" sz="2000" b="1" i="1" dirty="0">
                <a:solidFill>
                  <a:srgbClr val="00B050"/>
                </a:solidFill>
              </a:rPr>
              <a:t>mgr inż. </a:t>
            </a:r>
            <a:r>
              <a:rPr lang="pl-PL" sz="2000" b="1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Paweł Seliga</a:t>
            </a:r>
            <a:endParaRPr lang="pl-PL" sz="2000" b="1" i="1" dirty="0">
              <a:solidFill>
                <a:srgbClr val="00B050"/>
              </a:solidFill>
            </a:endParaRPr>
          </a:p>
          <a:p>
            <a:endParaRPr lang="pl-PL" sz="2000" b="1" dirty="0">
              <a:solidFill>
                <a:srgbClr val="00206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601377" y="2815718"/>
            <a:ext cx="10094582" cy="126362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pl-PL" sz="2000" b="1" dirty="0"/>
              <a:t>Temat pracy: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posadowienia obiektów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oczyszczalni ścieków</a:t>
            </a:r>
            <a:endParaRPr lang="pl-PL" sz="2000" b="1" dirty="0"/>
          </a:p>
          <a:p>
            <a:r>
              <a:rPr lang="pl-PL" sz="2000" b="1" dirty="0"/>
              <a:t>Promotor:</a:t>
            </a:r>
            <a:r>
              <a:rPr lang="pl-PL" sz="2000" dirty="0"/>
              <a:t> </a:t>
            </a:r>
            <a:r>
              <a:rPr lang="pl-P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inż. Elżbieta Kokocińska - Pakiet</a:t>
            </a:r>
            <a:endParaRPr lang="pl-PL" sz="2000" b="1" dirty="0"/>
          </a:p>
          <a:p>
            <a:endParaRPr lang="pl-PL" sz="1700" dirty="0"/>
          </a:p>
        </p:txBody>
      </p:sp>
      <p:cxnSp>
        <p:nvCxnSpPr>
          <p:cNvPr id="12" name="Łącznik prostoliniowy 19">
            <a:extLst>
              <a:ext uri="{FF2B5EF4-FFF2-40B4-BE49-F238E27FC236}">
                <a16:creationId xmlns:a16="http://schemas.microsoft.com/office/drawing/2014/main" id="{226FE925-7431-9AC9-56C8-BDED304B762F}"/>
              </a:ext>
            </a:extLst>
          </p:cNvPr>
          <p:cNvCxnSpPr>
            <a:cxnSpLocks/>
          </p:cNvCxnSpPr>
          <p:nvPr/>
        </p:nvCxnSpPr>
        <p:spPr>
          <a:xfrm>
            <a:off x="314620" y="4221088"/>
            <a:ext cx="85956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41AF17C-E913-75D7-E730-57EF3B4D11DE}"/>
              </a:ext>
            </a:extLst>
          </p:cNvPr>
          <p:cNvSpPr txBox="1"/>
          <p:nvPr/>
        </p:nvSpPr>
        <p:spPr>
          <a:xfrm>
            <a:off x="539552" y="4560845"/>
            <a:ext cx="5580844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pl-PL" sz="2000" b="1" dirty="0">
                <a:solidFill>
                  <a:srgbClr val="CC0000"/>
                </a:solidFill>
              </a:rPr>
              <a:t>Wyróżnienie:  </a:t>
            </a:r>
            <a:r>
              <a:rPr lang="pl-PL" sz="2000" b="1" i="1" dirty="0">
                <a:solidFill>
                  <a:srgbClr val="00B050"/>
                </a:solidFill>
              </a:rPr>
              <a:t>mgr inż. </a:t>
            </a:r>
            <a:r>
              <a:rPr lang="pl-PL" sz="2000" b="1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Karolina Kamińska</a:t>
            </a:r>
            <a:endParaRPr lang="pl-PL" sz="2000" b="1" i="1" dirty="0">
              <a:solidFill>
                <a:srgbClr val="00B050"/>
              </a:solidFill>
            </a:endParaRPr>
          </a:p>
          <a:p>
            <a:endParaRPr lang="pl-PL" sz="2000" b="1" dirty="0">
              <a:solidFill>
                <a:srgbClr val="00206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76A0BB8-8042-CEED-A94A-7C8704857C43}"/>
              </a:ext>
            </a:extLst>
          </p:cNvPr>
          <p:cNvSpPr txBox="1"/>
          <p:nvPr/>
        </p:nvSpPr>
        <p:spPr>
          <a:xfrm>
            <a:off x="378610" y="5183317"/>
            <a:ext cx="10094582" cy="126362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pl-PL" sz="2000" b="1" dirty="0"/>
              <a:t>Temat pracy: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posadowienia budynku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wielorodzinnego na zróżnicowanym podłożu</a:t>
            </a:r>
            <a:endParaRPr lang="pl-PL" sz="2000" b="1" dirty="0"/>
          </a:p>
          <a:p>
            <a:r>
              <a:rPr lang="pl-PL" sz="2000" b="1" dirty="0"/>
              <a:t>Promotor:</a:t>
            </a:r>
            <a:r>
              <a:rPr lang="pl-PL" sz="2000" dirty="0"/>
              <a:t> </a:t>
            </a:r>
            <a:r>
              <a:rPr lang="pl-P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inż. Elżbieta Kokocińska - Pakiet</a:t>
            </a:r>
            <a:endParaRPr lang="pl-PL" sz="2000" b="1" dirty="0"/>
          </a:p>
          <a:p>
            <a:endParaRPr lang="pl-PL" sz="17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7D2AD33-CC68-D8C2-F0FE-2A9991073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770827"/>
            <a:ext cx="1512168" cy="2079232"/>
          </a:xfrm>
          <a:prstGeom prst="rect">
            <a:avLst/>
          </a:prstGeom>
          <a:effectLst>
            <a:glow>
              <a:schemeClr val="bg1">
                <a:lumMod val="75000"/>
                <a:alpha val="40000"/>
              </a:schemeClr>
            </a:glo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38E63A2-D4B7-13EC-1A5F-425982938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169" y="4409761"/>
            <a:ext cx="16764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20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439</Words>
  <Application>Microsoft Office PowerPoint</Application>
  <PresentationFormat>Pokaz na ekranie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Motyw pakietu Office</vt:lpstr>
      <vt:lpstr>Idea konkursu:   </vt:lpstr>
      <vt:lpstr>Komisja konkursowa w składzie:  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Komisja konkursowa w składzie:</dc:title>
  <dc:creator>Gosia</dc:creator>
  <cp:lastModifiedBy>Anna Rostalska</cp:lastModifiedBy>
  <cp:revision>21</cp:revision>
  <cp:lastPrinted>2023-06-14T07:31:33Z</cp:lastPrinted>
  <dcterms:created xsi:type="dcterms:W3CDTF">2020-12-13T15:55:12Z</dcterms:created>
  <dcterms:modified xsi:type="dcterms:W3CDTF">2023-06-14T07:37:53Z</dcterms:modified>
</cp:coreProperties>
</file>